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7" r:id="rId2"/>
    <p:sldId id="359" r:id="rId3"/>
    <p:sldId id="352" r:id="rId4"/>
    <p:sldId id="355" r:id="rId5"/>
    <p:sldId id="361" r:id="rId6"/>
    <p:sldId id="357" r:id="rId7"/>
    <p:sldId id="358" r:id="rId8"/>
    <p:sldId id="3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6D3A"/>
    <a:srgbClr val="FF6600"/>
    <a:srgbClr val="DE0000"/>
    <a:srgbClr val="00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2BC9F-CC43-411B-9F73-EE020F927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019268-A537-4F26-AF71-C5A78E8F6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36C47-BD6E-4AC7-8ECC-73FC7EC96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5D0F9-45AB-4D4F-9795-2B6B5C0A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26866-0AC7-4653-BE76-672B6C42A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532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0C00-8B01-43DB-AFFB-4926B9DBD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5D4D88-84C2-478B-A1D6-37CD408AA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25841-9510-47DB-BB18-B8114E042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03F55-D727-49F3-950F-0FE8DBB1E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40203-5C6C-4274-9402-DF943774F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357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EF3502-A8EE-45FB-98C2-40B856690E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02B0F5-A2A0-4807-A7BF-B60555B17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2D7D0-A9C6-4709-ADBF-B5C6636DC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FD77F-15C4-4ADC-9E95-6586428F6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E4449-87B3-46E0-A8E0-4FEB5E4F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973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76C09-21DD-4C10-902F-574D02849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9646C-4CAC-421A-861A-1B82FFE2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AC405-68FF-4554-B88A-6A3656DDB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CE17F-FECF-4413-8954-5C376C6BE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9639A-619F-4D73-AD34-49416BD0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567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F8572-B8A7-4FE3-B024-A975CBACA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7C7BF-9A87-464E-A2BA-57D04D02E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04679-BA19-4541-95B2-52DEFC59B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208D9-790C-447D-A967-4E60E1952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DE22D-C1C0-42BE-AA16-10517B84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3091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C9D26-7A68-4FA1-9C9A-3221B069C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6D52C-76B8-4016-84C6-9250DF57D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216B8-CCA5-41EA-816B-86DA0F6AE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479A4-4892-466F-B7E3-C551AD247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FF8C9-41A2-411F-A2BC-497CEE482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46120D-A27B-4F5F-910B-DD12E692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465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1822E-2849-49B3-9C00-57337F3B5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53F73-3A20-407D-B021-D8914C7B1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24444-4D1B-4534-972E-FF519D763D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0A397-C166-4062-9E1F-79F6F3438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6D8881-0C93-4C6B-B459-4D4A98AF4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3754B3-1D6B-4A7B-8018-35AD538C6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3FA379-F0C4-4352-8ED2-24191899E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470840-9058-42DB-9042-8A51E8F78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4656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45220-3C75-4159-AFE9-15E63A514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01EDAB-22E9-42CC-A907-8B3897D7D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E67E5-1D19-4748-9A6D-3BE317A1D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7FD5DE-D979-4A1F-8B12-6FCE15A3F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100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A2F24F-3891-419A-883D-54C8C2674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9A093B-0369-47B9-A6C6-32D26431F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A0B47A-336A-4F2B-8CE5-1049F8A4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04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C758C-E419-417F-A884-3079F51B3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8208D-9F64-4F31-B0D1-8440F2E4A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826E5-4CD8-4CA1-8A7C-53C9AF42A1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B9947-DB66-4730-98C9-FAB82AE05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DF42ED-20D6-499D-8EB6-298D02CE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A7B542-6F7C-4FA3-BE15-3462F97A2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908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3194C-734F-4D05-B9E0-9973209B4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E26FDC-A7C4-4A63-A597-6BE42B2B0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F2367D-6D71-48C5-94BC-1D283AF8B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70D553-E0DA-43DC-B2E0-C824FC142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79DF80-CC21-402E-A6BB-5BC768A43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9C50BC-427F-4963-9830-A91F0702C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582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B76406-D223-4015-AD4E-BDCDE604B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9EFD3D-BA6F-4073-9BC7-F1D8E9D87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F98F6-7A88-4616-B9EE-EF7C86430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1332D-480B-481E-80D1-3B822A1218B7}" type="datetimeFigureOut">
              <a:rPr lang="en-IN" smtClean="0"/>
              <a:pPr/>
              <a:t>19-07-2023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FA82-654D-43AE-B0B4-8695CB876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D8E59-CB85-401E-B0A6-691A0EF72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01E80-A6AE-4E62-8F6D-85DED6E064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3021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.jpeg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think-cell Slide" r:id="rId3" imgW="360" imgH="360" progId="">
                  <p:embed/>
                </p:oleObj>
              </mc:Choice>
              <mc:Fallback>
                <p:oleObj name="think-cell Slide" r:id="rId3" imgW="360" imgH="36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8B221C8-B733-4D46-8E5D-26394DB26F06}"/>
              </a:ext>
            </a:extLst>
          </p:cNvPr>
          <p:cNvSpPr/>
          <p:nvPr/>
        </p:nvSpPr>
        <p:spPr>
          <a:xfrm>
            <a:off x="0" y="7656"/>
            <a:ext cx="12191999" cy="192642"/>
          </a:xfrm>
          <a:prstGeom prst="rect">
            <a:avLst/>
          </a:prstGeom>
          <a:solidFill>
            <a:srgbClr val="024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07A3D-93FF-462B-A27D-5125CDEFC0C6}"/>
              </a:ext>
            </a:extLst>
          </p:cNvPr>
          <p:cNvSpPr/>
          <p:nvPr/>
        </p:nvSpPr>
        <p:spPr>
          <a:xfrm>
            <a:off x="0" y="-4015"/>
            <a:ext cx="12191999" cy="152061"/>
          </a:xfrm>
          <a:prstGeom prst="rect">
            <a:avLst/>
          </a:prstGeom>
          <a:solidFill>
            <a:srgbClr val="E35F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58AF16E-9C6B-42F2-9812-560DDC4F52D8}"/>
              </a:ext>
            </a:extLst>
          </p:cNvPr>
          <p:cNvGrpSpPr/>
          <p:nvPr/>
        </p:nvGrpSpPr>
        <p:grpSpPr>
          <a:xfrm>
            <a:off x="0" y="6783977"/>
            <a:ext cx="12191999" cy="91168"/>
            <a:chOff x="1" y="6096362"/>
            <a:chExt cx="9224209" cy="19104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8627F-75C9-4BC7-9278-42063A012C5C}"/>
                </a:ext>
              </a:extLst>
            </p:cNvPr>
            <p:cNvSpPr/>
            <p:nvPr/>
          </p:nvSpPr>
          <p:spPr>
            <a:xfrm>
              <a:off x="3416968" y="6096362"/>
              <a:ext cx="2903621" cy="191046"/>
            </a:xfrm>
            <a:prstGeom prst="rect">
              <a:avLst/>
            </a:prstGeom>
            <a:solidFill>
              <a:srgbClr val="E35F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3E1E15-B6EB-41DB-B72E-91441011D4B8}"/>
                </a:ext>
              </a:extLst>
            </p:cNvPr>
            <p:cNvSpPr/>
            <p:nvPr/>
          </p:nvSpPr>
          <p:spPr>
            <a:xfrm>
              <a:off x="6320589" y="6096362"/>
              <a:ext cx="2903621" cy="191046"/>
            </a:xfrm>
            <a:prstGeom prst="rect">
              <a:avLst/>
            </a:prstGeom>
            <a:solidFill>
              <a:srgbClr val="FC9B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50AF41-EC9A-4D01-A12A-DDC6C2359AF7}"/>
                </a:ext>
              </a:extLst>
            </p:cNvPr>
            <p:cNvSpPr/>
            <p:nvPr/>
          </p:nvSpPr>
          <p:spPr>
            <a:xfrm>
              <a:off x="1" y="6096362"/>
              <a:ext cx="3416968" cy="191046"/>
            </a:xfrm>
            <a:prstGeom prst="rect">
              <a:avLst/>
            </a:prstGeom>
            <a:solidFill>
              <a:srgbClr val="0244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66EDDCA-56C7-44A0-8F3A-3987D60CA3E3}"/>
              </a:ext>
            </a:extLst>
          </p:cNvPr>
          <p:cNvSpPr/>
          <p:nvPr/>
        </p:nvSpPr>
        <p:spPr>
          <a:xfrm>
            <a:off x="0" y="231930"/>
            <a:ext cx="12192000" cy="733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368363-3DF4-4729-803C-D6517EABF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3254" y="1507017"/>
            <a:ext cx="9144000" cy="1224922"/>
          </a:xfrm>
        </p:spPr>
        <p:txBody>
          <a:bodyPr anchor="ctr"/>
          <a:lstStyle/>
          <a:p>
            <a:r>
              <a:rPr lang="en-IN" b="1" dirty="0">
                <a:solidFill>
                  <a:srgbClr val="0000CC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Project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BB176E-403A-4109-BA80-F7E7E647C9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20491" y="3102196"/>
            <a:ext cx="7629525" cy="1655762"/>
          </a:xfrm>
        </p:spPr>
        <p:txBody>
          <a:bodyPr>
            <a:normAutofit fontScale="92500" lnSpcReduction="20000"/>
          </a:bodyPr>
          <a:lstStyle/>
          <a:p>
            <a:r>
              <a:rPr lang="en-IN" sz="2000" b="1" dirty="0">
                <a:solidFill>
                  <a:srgbClr val="DE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Name</a:t>
            </a:r>
          </a:p>
          <a:p>
            <a:r>
              <a:rPr lang="en-IN" sz="2000" b="1" dirty="0">
                <a:solidFill>
                  <a:srgbClr val="DE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Designation</a:t>
            </a:r>
          </a:p>
          <a:p>
            <a:r>
              <a:rPr lang="en-IN" sz="2000" b="1" dirty="0">
                <a:solidFill>
                  <a:srgbClr val="DE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Dept / College</a:t>
            </a:r>
          </a:p>
          <a:p>
            <a:r>
              <a:rPr lang="en-IN" sz="2000" b="1" dirty="0">
                <a:solidFill>
                  <a:srgbClr val="DE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Email ID</a:t>
            </a:r>
          </a:p>
          <a:p>
            <a:r>
              <a:rPr lang="en-IN" sz="2000" b="1" dirty="0">
                <a:solidFill>
                  <a:srgbClr val="DE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Mobile Number</a:t>
            </a:r>
          </a:p>
          <a:p>
            <a:endParaRPr lang="en-IN" sz="2000" b="1" dirty="0">
              <a:solidFill>
                <a:srgbClr val="DE0000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578AA1ED-8D5F-4E8D-BEE4-64F8CA214D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78" y="397343"/>
            <a:ext cx="2514872" cy="118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024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think-cell Slide" r:id="rId3" imgW="360" imgH="360" progId="">
                  <p:embed/>
                </p:oleObj>
              </mc:Choice>
              <mc:Fallback>
                <p:oleObj name="think-cell Slide" r:id="rId3" imgW="360" imgH="36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8B221C8-B733-4D46-8E5D-26394DB26F06}"/>
              </a:ext>
            </a:extLst>
          </p:cNvPr>
          <p:cNvSpPr/>
          <p:nvPr/>
        </p:nvSpPr>
        <p:spPr>
          <a:xfrm>
            <a:off x="0" y="7656"/>
            <a:ext cx="12191999" cy="192642"/>
          </a:xfrm>
          <a:prstGeom prst="rect">
            <a:avLst/>
          </a:prstGeom>
          <a:solidFill>
            <a:srgbClr val="024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07A3D-93FF-462B-A27D-5125CDEFC0C6}"/>
              </a:ext>
            </a:extLst>
          </p:cNvPr>
          <p:cNvSpPr/>
          <p:nvPr/>
        </p:nvSpPr>
        <p:spPr>
          <a:xfrm>
            <a:off x="0" y="-4015"/>
            <a:ext cx="12191999" cy="152061"/>
          </a:xfrm>
          <a:prstGeom prst="rect">
            <a:avLst/>
          </a:prstGeom>
          <a:solidFill>
            <a:srgbClr val="E35F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58AF16E-9C6B-42F2-9812-560DDC4F52D8}"/>
              </a:ext>
            </a:extLst>
          </p:cNvPr>
          <p:cNvGrpSpPr/>
          <p:nvPr/>
        </p:nvGrpSpPr>
        <p:grpSpPr>
          <a:xfrm>
            <a:off x="0" y="6783977"/>
            <a:ext cx="12191999" cy="91168"/>
            <a:chOff x="1" y="6096362"/>
            <a:chExt cx="9224209" cy="19104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8627F-75C9-4BC7-9278-42063A012C5C}"/>
                </a:ext>
              </a:extLst>
            </p:cNvPr>
            <p:cNvSpPr/>
            <p:nvPr/>
          </p:nvSpPr>
          <p:spPr>
            <a:xfrm>
              <a:off x="3416968" y="6096362"/>
              <a:ext cx="2903621" cy="191046"/>
            </a:xfrm>
            <a:prstGeom prst="rect">
              <a:avLst/>
            </a:prstGeom>
            <a:solidFill>
              <a:srgbClr val="E35F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3E1E15-B6EB-41DB-B72E-91441011D4B8}"/>
                </a:ext>
              </a:extLst>
            </p:cNvPr>
            <p:cNvSpPr/>
            <p:nvPr/>
          </p:nvSpPr>
          <p:spPr>
            <a:xfrm>
              <a:off x="6320589" y="6096362"/>
              <a:ext cx="2903621" cy="191046"/>
            </a:xfrm>
            <a:prstGeom prst="rect">
              <a:avLst/>
            </a:prstGeom>
            <a:solidFill>
              <a:srgbClr val="FC9B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50AF41-EC9A-4D01-A12A-DDC6C2359AF7}"/>
                </a:ext>
              </a:extLst>
            </p:cNvPr>
            <p:cNvSpPr/>
            <p:nvPr/>
          </p:nvSpPr>
          <p:spPr>
            <a:xfrm>
              <a:off x="1" y="6096362"/>
              <a:ext cx="3416968" cy="191046"/>
            </a:xfrm>
            <a:prstGeom prst="rect">
              <a:avLst/>
            </a:prstGeom>
            <a:solidFill>
              <a:srgbClr val="0244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66EDDCA-56C7-44A0-8F3A-3987D60CA3E3}"/>
              </a:ext>
            </a:extLst>
          </p:cNvPr>
          <p:cNvSpPr/>
          <p:nvPr/>
        </p:nvSpPr>
        <p:spPr>
          <a:xfrm>
            <a:off x="0" y="231930"/>
            <a:ext cx="12192000" cy="733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368363-3DF4-4729-803C-D6517EABF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495907"/>
            <a:ext cx="8029575" cy="825095"/>
          </a:xfrm>
        </p:spPr>
        <p:txBody>
          <a:bodyPr anchor="ctr"/>
          <a:lstStyle/>
          <a:p>
            <a:pPr algn="ctr"/>
            <a:r>
              <a:rPr lang="en-US" b="1" dirty="0">
                <a:solidFill>
                  <a:srgbClr val="0000CC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Type of research involved</a:t>
            </a:r>
            <a:endParaRPr lang="en-IN" b="1" dirty="0">
              <a:solidFill>
                <a:srgbClr val="0000CC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578AA1ED-8D5F-4E8D-BEE4-64F8CA214D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78" y="397344"/>
            <a:ext cx="1819547" cy="856422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3189FFC-4948-4540-8EAA-CB8251535B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3133174"/>
              </p:ext>
            </p:extLst>
          </p:nvPr>
        </p:nvGraphicFramePr>
        <p:xfrm>
          <a:off x="1033461" y="1721581"/>
          <a:ext cx="10125078" cy="4177256"/>
        </p:xfrm>
        <a:graphic>
          <a:graphicData uri="http://schemas.openxmlformats.org/drawingml/2006/table">
            <a:tbl>
              <a:tblPr firstCol="1" bandRow="1">
                <a:tableStyleId>{85BE263C-DBD7-4A20-BB59-AAB30ACAA65A}</a:tableStyleId>
              </a:tblPr>
              <a:tblGrid>
                <a:gridCol w="3375026">
                  <a:extLst>
                    <a:ext uri="{9D8B030D-6E8A-4147-A177-3AD203B41FA5}">
                      <a16:colId xmlns:a16="http://schemas.microsoft.com/office/drawing/2014/main" val="3087569440"/>
                    </a:ext>
                  </a:extLst>
                </a:gridCol>
                <a:gridCol w="381378">
                  <a:extLst>
                    <a:ext uri="{9D8B030D-6E8A-4147-A177-3AD203B41FA5}">
                      <a16:colId xmlns:a16="http://schemas.microsoft.com/office/drawing/2014/main" val="4106800253"/>
                    </a:ext>
                  </a:extLst>
                </a:gridCol>
                <a:gridCol w="6368674">
                  <a:extLst>
                    <a:ext uri="{9D8B030D-6E8A-4147-A177-3AD203B41FA5}">
                      <a16:colId xmlns:a16="http://schemas.microsoft.com/office/drawing/2014/main" val="1703522792"/>
                    </a:ext>
                  </a:extLst>
                </a:gridCol>
              </a:tblGrid>
              <a:tr h="76861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000" dirty="0"/>
                        <a:t>Basic (MD, </a:t>
                      </a:r>
                      <a:r>
                        <a:rPr lang="en-US" sz="2000" dirty="0" err="1"/>
                        <a:t>MPharm</a:t>
                      </a:r>
                      <a:r>
                        <a:rPr lang="en-US" sz="2000" dirty="0"/>
                        <a:t>, MSc)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/>
                        <a:t>: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110091"/>
                  </a:ext>
                </a:extLst>
              </a:tr>
              <a:tr h="11027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Fellowship / PhD provisional 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/>
                        <a:t>: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239224"/>
                  </a:ext>
                </a:extLst>
              </a:tr>
              <a:tr h="7686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Grant submission / research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/>
                        <a:t>: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620670"/>
                  </a:ext>
                </a:extLst>
              </a:tr>
              <a:tr h="7686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Contract research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/>
                        <a:t>: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433520"/>
                  </a:ext>
                </a:extLst>
              </a:tr>
              <a:tr h="7686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Regulatory study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/>
                        <a:t>: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6418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2391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think-cell Slide" r:id="rId3" imgW="360" imgH="360" progId="">
                  <p:embed/>
                </p:oleObj>
              </mc:Choice>
              <mc:Fallback>
                <p:oleObj name="think-cell Slide" r:id="rId3" imgW="360" imgH="36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8B221C8-B733-4D46-8E5D-26394DB26F06}"/>
              </a:ext>
            </a:extLst>
          </p:cNvPr>
          <p:cNvSpPr/>
          <p:nvPr/>
        </p:nvSpPr>
        <p:spPr>
          <a:xfrm>
            <a:off x="0" y="7656"/>
            <a:ext cx="12191999" cy="192642"/>
          </a:xfrm>
          <a:prstGeom prst="rect">
            <a:avLst/>
          </a:prstGeom>
          <a:solidFill>
            <a:srgbClr val="024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07A3D-93FF-462B-A27D-5125CDEFC0C6}"/>
              </a:ext>
            </a:extLst>
          </p:cNvPr>
          <p:cNvSpPr/>
          <p:nvPr/>
        </p:nvSpPr>
        <p:spPr>
          <a:xfrm>
            <a:off x="0" y="-4015"/>
            <a:ext cx="12191999" cy="152061"/>
          </a:xfrm>
          <a:prstGeom prst="rect">
            <a:avLst/>
          </a:prstGeom>
          <a:solidFill>
            <a:srgbClr val="E35F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58AF16E-9C6B-42F2-9812-560DDC4F52D8}"/>
              </a:ext>
            </a:extLst>
          </p:cNvPr>
          <p:cNvGrpSpPr/>
          <p:nvPr/>
        </p:nvGrpSpPr>
        <p:grpSpPr>
          <a:xfrm>
            <a:off x="0" y="6783977"/>
            <a:ext cx="12191999" cy="91168"/>
            <a:chOff x="1" y="6096362"/>
            <a:chExt cx="9224209" cy="19104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8627F-75C9-4BC7-9278-42063A012C5C}"/>
                </a:ext>
              </a:extLst>
            </p:cNvPr>
            <p:cNvSpPr/>
            <p:nvPr/>
          </p:nvSpPr>
          <p:spPr>
            <a:xfrm>
              <a:off x="3416968" y="6096362"/>
              <a:ext cx="2903621" cy="191046"/>
            </a:xfrm>
            <a:prstGeom prst="rect">
              <a:avLst/>
            </a:prstGeom>
            <a:solidFill>
              <a:srgbClr val="E35F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3E1E15-B6EB-41DB-B72E-91441011D4B8}"/>
                </a:ext>
              </a:extLst>
            </p:cNvPr>
            <p:cNvSpPr/>
            <p:nvPr/>
          </p:nvSpPr>
          <p:spPr>
            <a:xfrm>
              <a:off x="6320589" y="6096362"/>
              <a:ext cx="2903621" cy="191046"/>
            </a:xfrm>
            <a:prstGeom prst="rect">
              <a:avLst/>
            </a:prstGeom>
            <a:solidFill>
              <a:srgbClr val="FC9B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50AF41-EC9A-4D01-A12A-DDC6C2359AF7}"/>
                </a:ext>
              </a:extLst>
            </p:cNvPr>
            <p:cNvSpPr/>
            <p:nvPr/>
          </p:nvSpPr>
          <p:spPr>
            <a:xfrm>
              <a:off x="1" y="6096362"/>
              <a:ext cx="3416968" cy="191046"/>
            </a:xfrm>
            <a:prstGeom prst="rect">
              <a:avLst/>
            </a:prstGeom>
            <a:solidFill>
              <a:srgbClr val="0244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66EDDCA-56C7-44A0-8F3A-3987D60CA3E3}"/>
              </a:ext>
            </a:extLst>
          </p:cNvPr>
          <p:cNvSpPr/>
          <p:nvPr/>
        </p:nvSpPr>
        <p:spPr>
          <a:xfrm>
            <a:off x="0" y="231930"/>
            <a:ext cx="12192000" cy="733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C6A5283-196C-438B-A6F3-40426559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1800"/>
            <a:ext cx="10515600" cy="1325563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00CC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Aim and Objective(s)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769CCF7C-6B19-4CF4-A732-9786E75A6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775"/>
            <a:ext cx="10515600" cy="4351338"/>
          </a:xfrm>
        </p:spPr>
        <p:txBody>
          <a:bodyPr/>
          <a:lstStyle/>
          <a:p>
            <a:r>
              <a:rPr lang="en-IN" dirty="0">
                <a:latin typeface="Yu Gothic" panose="020B0400000000000000" pitchFamily="34" charset="-128"/>
                <a:ea typeface="Yu Gothic" panose="020B0400000000000000" pitchFamily="34" charset="-128"/>
              </a:rPr>
              <a:t>Aim</a:t>
            </a:r>
          </a:p>
          <a:p>
            <a:pPr marL="0" indent="0">
              <a:buNone/>
            </a:pPr>
            <a:endParaRPr lang="en-IN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en-IN" dirty="0">
                <a:latin typeface="Yu Gothic" panose="020B0400000000000000" pitchFamily="34" charset="-128"/>
                <a:ea typeface="Yu Gothic" panose="020B0400000000000000" pitchFamily="34" charset="-128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199938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think-cell Slide" r:id="rId3" imgW="360" imgH="360" progId="">
                  <p:embed/>
                </p:oleObj>
              </mc:Choice>
              <mc:Fallback>
                <p:oleObj name="think-cell Slide" r:id="rId3" imgW="360" imgH="360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8B221C8-B733-4D46-8E5D-26394DB26F06}"/>
              </a:ext>
            </a:extLst>
          </p:cNvPr>
          <p:cNvSpPr/>
          <p:nvPr/>
        </p:nvSpPr>
        <p:spPr>
          <a:xfrm>
            <a:off x="0" y="7656"/>
            <a:ext cx="12191999" cy="192642"/>
          </a:xfrm>
          <a:prstGeom prst="rect">
            <a:avLst/>
          </a:prstGeom>
          <a:solidFill>
            <a:srgbClr val="024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07A3D-93FF-462B-A27D-5125CDEFC0C6}"/>
              </a:ext>
            </a:extLst>
          </p:cNvPr>
          <p:cNvSpPr/>
          <p:nvPr/>
        </p:nvSpPr>
        <p:spPr>
          <a:xfrm>
            <a:off x="0" y="-4015"/>
            <a:ext cx="12191999" cy="152061"/>
          </a:xfrm>
          <a:prstGeom prst="rect">
            <a:avLst/>
          </a:prstGeom>
          <a:solidFill>
            <a:srgbClr val="E35F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58AF16E-9C6B-42F2-9812-560DDC4F52D8}"/>
              </a:ext>
            </a:extLst>
          </p:cNvPr>
          <p:cNvGrpSpPr/>
          <p:nvPr/>
        </p:nvGrpSpPr>
        <p:grpSpPr>
          <a:xfrm>
            <a:off x="0" y="6783977"/>
            <a:ext cx="12191999" cy="91168"/>
            <a:chOff x="1" y="6096362"/>
            <a:chExt cx="9224209" cy="19104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8627F-75C9-4BC7-9278-42063A012C5C}"/>
                </a:ext>
              </a:extLst>
            </p:cNvPr>
            <p:cNvSpPr/>
            <p:nvPr/>
          </p:nvSpPr>
          <p:spPr>
            <a:xfrm>
              <a:off x="3416968" y="6096362"/>
              <a:ext cx="2903621" cy="191046"/>
            </a:xfrm>
            <a:prstGeom prst="rect">
              <a:avLst/>
            </a:prstGeom>
            <a:solidFill>
              <a:srgbClr val="E35F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3E1E15-B6EB-41DB-B72E-91441011D4B8}"/>
                </a:ext>
              </a:extLst>
            </p:cNvPr>
            <p:cNvSpPr/>
            <p:nvPr/>
          </p:nvSpPr>
          <p:spPr>
            <a:xfrm>
              <a:off x="6320589" y="6096362"/>
              <a:ext cx="2903621" cy="191046"/>
            </a:xfrm>
            <a:prstGeom prst="rect">
              <a:avLst/>
            </a:prstGeom>
            <a:solidFill>
              <a:srgbClr val="FC9B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50AF41-EC9A-4D01-A12A-DDC6C2359AF7}"/>
                </a:ext>
              </a:extLst>
            </p:cNvPr>
            <p:cNvSpPr/>
            <p:nvPr/>
          </p:nvSpPr>
          <p:spPr>
            <a:xfrm>
              <a:off x="1" y="6096362"/>
              <a:ext cx="3416968" cy="191046"/>
            </a:xfrm>
            <a:prstGeom prst="rect">
              <a:avLst/>
            </a:prstGeom>
            <a:solidFill>
              <a:srgbClr val="0244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66EDDCA-56C7-44A0-8F3A-3987D60CA3E3}"/>
              </a:ext>
            </a:extLst>
          </p:cNvPr>
          <p:cNvSpPr/>
          <p:nvPr/>
        </p:nvSpPr>
        <p:spPr>
          <a:xfrm>
            <a:off x="0" y="231930"/>
            <a:ext cx="12192000" cy="733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C6A5283-196C-438B-A6F3-40426559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7549"/>
            <a:ext cx="10515600" cy="749300"/>
          </a:xfrm>
        </p:spPr>
        <p:txBody>
          <a:bodyPr>
            <a:normAutofit/>
          </a:bodyPr>
          <a:lstStyle/>
          <a:p>
            <a:pPr algn="ctr"/>
            <a:r>
              <a:rPr lang="en-IN" sz="4000" b="1" dirty="0">
                <a:solidFill>
                  <a:srgbClr val="0000CC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Groups and Treatment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B5B9C99-09AB-4BED-870C-49251EDBD7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465233"/>
              </p:ext>
            </p:extLst>
          </p:nvPr>
        </p:nvGraphicFramePr>
        <p:xfrm>
          <a:off x="914400" y="1678746"/>
          <a:ext cx="10515600" cy="4041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49877333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7978240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8553452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56957973"/>
                    </a:ext>
                  </a:extLst>
                </a:gridCol>
              </a:tblGrid>
              <a:tr h="402325"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Groups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Treatment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No of Animals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400" dirty="0"/>
                        <a:t>Duration of the Experiment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9387674"/>
                  </a:ext>
                </a:extLst>
              </a:tr>
              <a:tr h="40232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025936"/>
                  </a:ext>
                </a:extLst>
              </a:tr>
              <a:tr h="40232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368143"/>
                  </a:ext>
                </a:extLst>
              </a:tr>
              <a:tr h="40232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856217"/>
                  </a:ext>
                </a:extLst>
              </a:tr>
              <a:tr h="40232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815691"/>
                  </a:ext>
                </a:extLst>
              </a:tr>
              <a:tr h="40232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125152"/>
                  </a:ext>
                </a:extLst>
              </a:tr>
              <a:tr h="40232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056289"/>
                  </a:ext>
                </a:extLst>
              </a:tr>
              <a:tr h="40232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948093"/>
                  </a:ext>
                </a:extLst>
              </a:tr>
              <a:tr h="402325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571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380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think-cell Slide" r:id="rId3" imgW="360" imgH="360" progId="">
                  <p:embed/>
                </p:oleObj>
              </mc:Choice>
              <mc:Fallback>
                <p:oleObj name="think-cell Slide" r:id="rId3" imgW="360" imgH="36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8B221C8-B733-4D46-8E5D-26394DB26F06}"/>
              </a:ext>
            </a:extLst>
          </p:cNvPr>
          <p:cNvSpPr/>
          <p:nvPr/>
        </p:nvSpPr>
        <p:spPr>
          <a:xfrm>
            <a:off x="0" y="7656"/>
            <a:ext cx="12191999" cy="192642"/>
          </a:xfrm>
          <a:prstGeom prst="rect">
            <a:avLst/>
          </a:prstGeom>
          <a:solidFill>
            <a:srgbClr val="024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07A3D-93FF-462B-A27D-5125CDEFC0C6}"/>
              </a:ext>
            </a:extLst>
          </p:cNvPr>
          <p:cNvSpPr/>
          <p:nvPr/>
        </p:nvSpPr>
        <p:spPr>
          <a:xfrm>
            <a:off x="0" y="-4015"/>
            <a:ext cx="12191999" cy="152061"/>
          </a:xfrm>
          <a:prstGeom prst="rect">
            <a:avLst/>
          </a:prstGeom>
          <a:solidFill>
            <a:srgbClr val="E35F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58AF16E-9C6B-42F2-9812-560DDC4F52D8}"/>
              </a:ext>
            </a:extLst>
          </p:cNvPr>
          <p:cNvGrpSpPr/>
          <p:nvPr/>
        </p:nvGrpSpPr>
        <p:grpSpPr>
          <a:xfrm>
            <a:off x="0" y="6783977"/>
            <a:ext cx="12191999" cy="91168"/>
            <a:chOff x="1" y="6096362"/>
            <a:chExt cx="9224209" cy="19104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8627F-75C9-4BC7-9278-42063A012C5C}"/>
                </a:ext>
              </a:extLst>
            </p:cNvPr>
            <p:cNvSpPr/>
            <p:nvPr/>
          </p:nvSpPr>
          <p:spPr>
            <a:xfrm>
              <a:off x="3416968" y="6096362"/>
              <a:ext cx="2903621" cy="191046"/>
            </a:xfrm>
            <a:prstGeom prst="rect">
              <a:avLst/>
            </a:prstGeom>
            <a:solidFill>
              <a:srgbClr val="E35F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3E1E15-B6EB-41DB-B72E-91441011D4B8}"/>
                </a:ext>
              </a:extLst>
            </p:cNvPr>
            <p:cNvSpPr/>
            <p:nvPr/>
          </p:nvSpPr>
          <p:spPr>
            <a:xfrm>
              <a:off x="6320589" y="6096362"/>
              <a:ext cx="2903621" cy="191046"/>
            </a:xfrm>
            <a:prstGeom prst="rect">
              <a:avLst/>
            </a:prstGeom>
            <a:solidFill>
              <a:srgbClr val="FC9B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50AF41-EC9A-4D01-A12A-DDC6C2359AF7}"/>
                </a:ext>
              </a:extLst>
            </p:cNvPr>
            <p:cNvSpPr/>
            <p:nvPr/>
          </p:nvSpPr>
          <p:spPr>
            <a:xfrm>
              <a:off x="1" y="6096362"/>
              <a:ext cx="3416968" cy="191046"/>
            </a:xfrm>
            <a:prstGeom prst="rect">
              <a:avLst/>
            </a:prstGeom>
            <a:solidFill>
              <a:srgbClr val="0244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66EDDCA-56C7-44A0-8F3A-3987D60CA3E3}"/>
              </a:ext>
            </a:extLst>
          </p:cNvPr>
          <p:cNvSpPr/>
          <p:nvPr/>
        </p:nvSpPr>
        <p:spPr>
          <a:xfrm>
            <a:off x="0" y="231930"/>
            <a:ext cx="12192000" cy="733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C6A5283-196C-438B-A6F3-40426559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77642"/>
            <a:ext cx="10515600" cy="1052513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00CC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Methodology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769CCF7C-6B19-4CF4-A732-9786E75A6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925" y="1635125"/>
            <a:ext cx="10515600" cy="4351338"/>
          </a:xfrm>
        </p:spPr>
        <p:txBody>
          <a:bodyPr/>
          <a:lstStyle/>
          <a:p>
            <a:endParaRPr lang="en-IN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9429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think-cell Slide" r:id="rId3" imgW="360" imgH="360" progId="">
                  <p:embed/>
                </p:oleObj>
              </mc:Choice>
              <mc:Fallback>
                <p:oleObj name="think-cell Slide" r:id="rId3" imgW="360" imgH="36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8B221C8-B733-4D46-8E5D-26394DB26F06}"/>
              </a:ext>
            </a:extLst>
          </p:cNvPr>
          <p:cNvSpPr/>
          <p:nvPr/>
        </p:nvSpPr>
        <p:spPr>
          <a:xfrm>
            <a:off x="0" y="7656"/>
            <a:ext cx="12191999" cy="192642"/>
          </a:xfrm>
          <a:prstGeom prst="rect">
            <a:avLst/>
          </a:prstGeom>
          <a:solidFill>
            <a:srgbClr val="024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07A3D-93FF-462B-A27D-5125CDEFC0C6}"/>
              </a:ext>
            </a:extLst>
          </p:cNvPr>
          <p:cNvSpPr/>
          <p:nvPr/>
        </p:nvSpPr>
        <p:spPr>
          <a:xfrm>
            <a:off x="0" y="-4015"/>
            <a:ext cx="12191999" cy="152061"/>
          </a:xfrm>
          <a:prstGeom prst="rect">
            <a:avLst/>
          </a:prstGeom>
          <a:solidFill>
            <a:srgbClr val="E35F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58AF16E-9C6B-42F2-9812-560DDC4F52D8}"/>
              </a:ext>
            </a:extLst>
          </p:cNvPr>
          <p:cNvGrpSpPr/>
          <p:nvPr/>
        </p:nvGrpSpPr>
        <p:grpSpPr>
          <a:xfrm>
            <a:off x="0" y="6783977"/>
            <a:ext cx="12191999" cy="91168"/>
            <a:chOff x="1" y="6096362"/>
            <a:chExt cx="9224209" cy="19104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8627F-75C9-4BC7-9278-42063A012C5C}"/>
                </a:ext>
              </a:extLst>
            </p:cNvPr>
            <p:cNvSpPr/>
            <p:nvPr/>
          </p:nvSpPr>
          <p:spPr>
            <a:xfrm>
              <a:off x="3416968" y="6096362"/>
              <a:ext cx="2903621" cy="191046"/>
            </a:xfrm>
            <a:prstGeom prst="rect">
              <a:avLst/>
            </a:prstGeom>
            <a:solidFill>
              <a:srgbClr val="E35F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3E1E15-B6EB-41DB-B72E-91441011D4B8}"/>
                </a:ext>
              </a:extLst>
            </p:cNvPr>
            <p:cNvSpPr/>
            <p:nvPr/>
          </p:nvSpPr>
          <p:spPr>
            <a:xfrm>
              <a:off x="6320589" y="6096362"/>
              <a:ext cx="2903621" cy="191046"/>
            </a:xfrm>
            <a:prstGeom prst="rect">
              <a:avLst/>
            </a:prstGeom>
            <a:solidFill>
              <a:srgbClr val="FC9B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50AF41-EC9A-4D01-A12A-DDC6C2359AF7}"/>
                </a:ext>
              </a:extLst>
            </p:cNvPr>
            <p:cNvSpPr/>
            <p:nvPr/>
          </p:nvSpPr>
          <p:spPr>
            <a:xfrm>
              <a:off x="1" y="6096362"/>
              <a:ext cx="3416968" cy="191046"/>
            </a:xfrm>
            <a:prstGeom prst="rect">
              <a:avLst/>
            </a:prstGeom>
            <a:solidFill>
              <a:srgbClr val="0244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66EDDCA-56C7-44A0-8F3A-3987D60CA3E3}"/>
              </a:ext>
            </a:extLst>
          </p:cNvPr>
          <p:cNvSpPr/>
          <p:nvPr/>
        </p:nvSpPr>
        <p:spPr>
          <a:xfrm>
            <a:off x="0" y="231930"/>
            <a:ext cx="12192000" cy="733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C6A5283-196C-438B-A6F3-40426559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1729" y="694902"/>
            <a:ext cx="9677400" cy="749300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00CC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Summary of Animal requested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AADE235-15A4-474D-9B83-CD416AC871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22428"/>
              </p:ext>
            </p:extLst>
          </p:nvPr>
        </p:nvGraphicFramePr>
        <p:xfrm>
          <a:off x="1091729" y="1692128"/>
          <a:ext cx="9677400" cy="3846697"/>
        </p:xfrm>
        <a:graphic>
          <a:graphicData uri="http://schemas.openxmlformats.org/drawingml/2006/table">
            <a:tbl>
              <a:tblPr firstCol="1">
                <a:tableStyleId>{21E4AEA4-8DFA-4A89-87EB-49C32662AFE0}</a:tableStyleId>
              </a:tblPr>
              <a:tblGrid>
                <a:gridCol w="3225800">
                  <a:extLst>
                    <a:ext uri="{9D8B030D-6E8A-4147-A177-3AD203B41FA5}">
                      <a16:colId xmlns:a16="http://schemas.microsoft.com/office/drawing/2014/main" val="1543224411"/>
                    </a:ext>
                  </a:extLst>
                </a:gridCol>
                <a:gridCol w="321146">
                  <a:extLst>
                    <a:ext uri="{9D8B030D-6E8A-4147-A177-3AD203B41FA5}">
                      <a16:colId xmlns:a16="http://schemas.microsoft.com/office/drawing/2014/main" val="2464881364"/>
                    </a:ext>
                  </a:extLst>
                </a:gridCol>
                <a:gridCol w="6130454">
                  <a:extLst>
                    <a:ext uri="{9D8B030D-6E8A-4147-A177-3AD203B41FA5}">
                      <a16:colId xmlns:a16="http://schemas.microsoft.com/office/drawing/2014/main" val="3139268042"/>
                    </a:ext>
                  </a:extLst>
                </a:gridCol>
              </a:tblGrid>
              <a:tr h="528069">
                <a:tc>
                  <a:txBody>
                    <a:bodyPr/>
                    <a:lstStyle/>
                    <a:p>
                      <a:r>
                        <a:rPr lang="en-IN" sz="2400" dirty="0"/>
                        <a:t>Species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: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539199"/>
                  </a:ext>
                </a:extLst>
              </a:tr>
              <a:tr h="528069">
                <a:tc>
                  <a:txBody>
                    <a:bodyPr/>
                    <a:lstStyle/>
                    <a:p>
                      <a:r>
                        <a:rPr lang="en-IN" sz="2400" dirty="0"/>
                        <a:t>Strain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: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088141"/>
                  </a:ext>
                </a:extLst>
              </a:tr>
              <a:tr h="528069">
                <a:tc>
                  <a:txBody>
                    <a:bodyPr/>
                    <a:lstStyle/>
                    <a:p>
                      <a:r>
                        <a:rPr lang="en-IN" sz="2400" dirty="0"/>
                        <a:t>Age / Weight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: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81625"/>
                  </a:ext>
                </a:extLst>
              </a:tr>
              <a:tr h="528069">
                <a:tc>
                  <a:txBody>
                    <a:bodyPr/>
                    <a:lstStyle/>
                    <a:p>
                      <a:r>
                        <a:rPr lang="en-IN" sz="2400" dirty="0"/>
                        <a:t>Gender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: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952385"/>
                  </a:ext>
                </a:extLst>
              </a:tr>
              <a:tr h="528069">
                <a:tc>
                  <a:txBody>
                    <a:bodyPr/>
                    <a:lstStyle/>
                    <a:p>
                      <a:r>
                        <a:rPr lang="en-IN" sz="2400" dirty="0"/>
                        <a:t>Number of animal requested 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: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801704"/>
                  </a:ext>
                </a:extLst>
              </a:tr>
              <a:tr h="911461">
                <a:tc>
                  <a:txBody>
                    <a:bodyPr/>
                    <a:lstStyle/>
                    <a:p>
                      <a:r>
                        <a:rPr lang="en-US" sz="2400" u="none" strike="noStrike" kern="1200" baseline="0" dirty="0"/>
                        <a:t>Number of days each animal will be housed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:</a:t>
                      </a:r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843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819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think-cell Slide" r:id="rId3" imgW="360" imgH="360" progId="">
                  <p:embed/>
                </p:oleObj>
              </mc:Choice>
              <mc:Fallback>
                <p:oleObj name="think-cell Slide" r:id="rId3" imgW="360" imgH="36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8B221C8-B733-4D46-8E5D-26394DB26F06}"/>
              </a:ext>
            </a:extLst>
          </p:cNvPr>
          <p:cNvSpPr/>
          <p:nvPr/>
        </p:nvSpPr>
        <p:spPr>
          <a:xfrm>
            <a:off x="0" y="7656"/>
            <a:ext cx="12191999" cy="192642"/>
          </a:xfrm>
          <a:prstGeom prst="rect">
            <a:avLst/>
          </a:prstGeom>
          <a:solidFill>
            <a:srgbClr val="024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07A3D-93FF-462B-A27D-5125CDEFC0C6}"/>
              </a:ext>
            </a:extLst>
          </p:cNvPr>
          <p:cNvSpPr/>
          <p:nvPr/>
        </p:nvSpPr>
        <p:spPr>
          <a:xfrm>
            <a:off x="0" y="-4015"/>
            <a:ext cx="12191999" cy="152061"/>
          </a:xfrm>
          <a:prstGeom prst="rect">
            <a:avLst/>
          </a:prstGeom>
          <a:solidFill>
            <a:srgbClr val="E35F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58AF16E-9C6B-42F2-9812-560DDC4F52D8}"/>
              </a:ext>
            </a:extLst>
          </p:cNvPr>
          <p:cNvGrpSpPr/>
          <p:nvPr/>
        </p:nvGrpSpPr>
        <p:grpSpPr>
          <a:xfrm>
            <a:off x="0" y="6783977"/>
            <a:ext cx="12191999" cy="91168"/>
            <a:chOff x="1" y="6096362"/>
            <a:chExt cx="9224209" cy="19104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8627F-75C9-4BC7-9278-42063A012C5C}"/>
                </a:ext>
              </a:extLst>
            </p:cNvPr>
            <p:cNvSpPr/>
            <p:nvPr/>
          </p:nvSpPr>
          <p:spPr>
            <a:xfrm>
              <a:off x="3416968" y="6096362"/>
              <a:ext cx="2903621" cy="191046"/>
            </a:xfrm>
            <a:prstGeom prst="rect">
              <a:avLst/>
            </a:prstGeom>
            <a:solidFill>
              <a:srgbClr val="E35F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3E1E15-B6EB-41DB-B72E-91441011D4B8}"/>
                </a:ext>
              </a:extLst>
            </p:cNvPr>
            <p:cNvSpPr/>
            <p:nvPr/>
          </p:nvSpPr>
          <p:spPr>
            <a:xfrm>
              <a:off x="6320589" y="6096362"/>
              <a:ext cx="2903621" cy="191046"/>
            </a:xfrm>
            <a:prstGeom prst="rect">
              <a:avLst/>
            </a:prstGeom>
            <a:solidFill>
              <a:srgbClr val="FC9B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50AF41-EC9A-4D01-A12A-DDC6C2359AF7}"/>
                </a:ext>
              </a:extLst>
            </p:cNvPr>
            <p:cNvSpPr/>
            <p:nvPr/>
          </p:nvSpPr>
          <p:spPr>
            <a:xfrm>
              <a:off x="1" y="6096362"/>
              <a:ext cx="3416968" cy="191046"/>
            </a:xfrm>
            <a:prstGeom prst="rect">
              <a:avLst/>
            </a:prstGeom>
            <a:solidFill>
              <a:srgbClr val="0244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66EDDCA-56C7-44A0-8F3A-3987D60CA3E3}"/>
              </a:ext>
            </a:extLst>
          </p:cNvPr>
          <p:cNvSpPr/>
          <p:nvPr/>
        </p:nvSpPr>
        <p:spPr>
          <a:xfrm>
            <a:off x="0" y="231930"/>
            <a:ext cx="12192000" cy="733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368363-3DF4-4729-803C-D6517EABF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487672"/>
            <a:ext cx="10229850" cy="677383"/>
          </a:xfrm>
        </p:spPr>
        <p:txBody>
          <a:bodyPr anchor="ctr">
            <a:noAutofit/>
          </a:bodyPr>
          <a:lstStyle/>
          <a:p>
            <a:pPr algn="ctr"/>
            <a:r>
              <a:rPr lang="en-IN" sz="3200" b="1" dirty="0">
                <a:solidFill>
                  <a:srgbClr val="0000CC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Biological sampling and completion of experiment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4332475-A8A2-4A7B-8E5C-A5189B964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906629"/>
              </p:ext>
            </p:extLst>
          </p:nvPr>
        </p:nvGraphicFramePr>
        <p:xfrm>
          <a:off x="762000" y="1331802"/>
          <a:ext cx="11115675" cy="4920035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3905250">
                  <a:extLst>
                    <a:ext uri="{9D8B030D-6E8A-4147-A177-3AD203B41FA5}">
                      <a16:colId xmlns:a16="http://schemas.microsoft.com/office/drawing/2014/main" val="161245938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756835662"/>
                    </a:ext>
                  </a:extLst>
                </a:gridCol>
                <a:gridCol w="6762750">
                  <a:extLst>
                    <a:ext uri="{9D8B030D-6E8A-4147-A177-3AD203B41FA5}">
                      <a16:colId xmlns:a16="http://schemas.microsoft.com/office/drawing/2014/main" val="1996569654"/>
                    </a:ext>
                  </a:extLst>
                </a:gridCol>
              </a:tblGrid>
              <a:tr h="76606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IN" sz="2200" dirty="0"/>
                        <a:t>Anaesthesia (for surgery / blood collection)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IN" sz="2000" dirty="0"/>
                        <a:t>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583863"/>
                  </a:ext>
                </a:extLst>
              </a:tr>
              <a:tr h="152455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IN" sz="2200" dirty="0"/>
                        <a:t>Route of blood collection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IN" sz="2000" dirty="0"/>
                        <a:t>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834601"/>
                  </a:ext>
                </a:extLst>
              </a:tr>
              <a:tr h="76606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IN" sz="2200" dirty="0"/>
                        <a:t>Urine / faecal pellets collection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IN" sz="2000" dirty="0"/>
                        <a:t>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420054"/>
                  </a:ext>
                </a:extLst>
              </a:tr>
              <a:tr h="76606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IN" sz="2200" dirty="0"/>
                        <a:t>Rehabilitation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IN" sz="2000" dirty="0"/>
                        <a:t>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592862"/>
                  </a:ext>
                </a:extLst>
              </a:tr>
              <a:tr h="76606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IN" sz="2200" dirty="0"/>
                        <a:t>Euthanasia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IN" sz="2000" dirty="0"/>
                        <a:t>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708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363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think-cell Slide" r:id="rId3" imgW="360" imgH="360" progId="">
                  <p:embed/>
                </p:oleObj>
              </mc:Choice>
              <mc:Fallback>
                <p:oleObj name="think-cell Slide" r:id="rId3" imgW="360" imgH="360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8B221C8-B733-4D46-8E5D-26394DB26F06}"/>
              </a:ext>
            </a:extLst>
          </p:cNvPr>
          <p:cNvSpPr/>
          <p:nvPr/>
        </p:nvSpPr>
        <p:spPr>
          <a:xfrm>
            <a:off x="0" y="7656"/>
            <a:ext cx="12191999" cy="192642"/>
          </a:xfrm>
          <a:prstGeom prst="rect">
            <a:avLst/>
          </a:prstGeom>
          <a:solidFill>
            <a:srgbClr val="0244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07A3D-93FF-462B-A27D-5125CDEFC0C6}"/>
              </a:ext>
            </a:extLst>
          </p:cNvPr>
          <p:cNvSpPr/>
          <p:nvPr/>
        </p:nvSpPr>
        <p:spPr>
          <a:xfrm>
            <a:off x="0" y="-4015"/>
            <a:ext cx="12191999" cy="152061"/>
          </a:xfrm>
          <a:prstGeom prst="rect">
            <a:avLst/>
          </a:prstGeom>
          <a:solidFill>
            <a:srgbClr val="E35F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858AF16E-9C6B-42F2-9812-560DDC4F52D8}"/>
              </a:ext>
            </a:extLst>
          </p:cNvPr>
          <p:cNvGrpSpPr/>
          <p:nvPr/>
        </p:nvGrpSpPr>
        <p:grpSpPr>
          <a:xfrm>
            <a:off x="0" y="6783977"/>
            <a:ext cx="12191999" cy="91168"/>
            <a:chOff x="1" y="6096362"/>
            <a:chExt cx="9224209" cy="19104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E8627F-75C9-4BC7-9278-42063A012C5C}"/>
                </a:ext>
              </a:extLst>
            </p:cNvPr>
            <p:cNvSpPr/>
            <p:nvPr/>
          </p:nvSpPr>
          <p:spPr>
            <a:xfrm>
              <a:off x="3416968" y="6096362"/>
              <a:ext cx="2903621" cy="191046"/>
            </a:xfrm>
            <a:prstGeom prst="rect">
              <a:avLst/>
            </a:prstGeom>
            <a:solidFill>
              <a:srgbClr val="E35F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3E1E15-B6EB-41DB-B72E-91441011D4B8}"/>
                </a:ext>
              </a:extLst>
            </p:cNvPr>
            <p:cNvSpPr/>
            <p:nvPr/>
          </p:nvSpPr>
          <p:spPr>
            <a:xfrm>
              <a:off x="6320589" y="6096362"/>
              <a:ext cx="2903621" cy="191046"/>
            </a:xfrm>
            <a:prstGeom prst="rect">
              <a:avLst/>
            </a:prstGeom>
            <a:solidFill>
              <a:srgbClr val="FC9B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150AF41-EC9A-4D01-A12A-DDC6C2359AF7}"/>
                </a:ext>
              </a:extLst>
            </p:cNvPr>
            <p:cNvSpPr/>
            <p:nvPr/>
          </p:nvSpPr>
          <p:spPr>
            <a:xfrm>
              <a:off x="1" y="6096362"/>
              <a:ext cx="3416968" cy="191046"/>
            </a:xfrm>
            <a:prstGeom prst="rect">
              <a:avLst/>
            </a:prstGeom>
            <a:solidFill>
              <a:srgbClr val="0244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66EDDCA-56C7-44A0-8F3A-3987D60CA3E3}"/>
              </a:ext>
            </a:extLst>
          </p:cNvPr>
          <p:cNvSpPr/>
          <p:nvPr/>
        </p:nvSpPr>
        <p:spPr>
          <a:xfrm>
            <a:off x="0" y="231930"/>
            <a:ext cx="12192000" cy="733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368363-3DF4-4729-803C-D6517EABF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371" y="686455"/>
            <a:ext cx="10229850" cy="677383"/>
          </a:xfrm>
        </p:spPr>
        <p:txBody>
          <a:bodyPr anchor="ctr">
            <a:noAutofit/>
          </a:bodyPr>
          <a:lstStyle/>
          <a:p>
            <a:pPr algn="ctr"/>
            <a:r>
              <a:rPr lang="en-IN" b="1" i="1" dirty="0">
                <a:solidFill>
                  <a:srgbClr val="0000CC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In vitro</a:t>
            </a:r>
            <a:r>
              <a:rPr lang="en-IN" b="1" dirty="0">
                <a:solidFill>
                  <a:srgbClr val="0000CC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data 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838200" y="1603513"/>
            <a:ext cx="10515600" cy="4573450"/>
          </a:xfrm>
        </p:spPr>
        <p:txBody>
          <a:bodyPr>
            <a:normAutofit/>
          </a:bodyPr>
          <a:lstStyle/>
          <a:p>
            <a:r>
              <a:rPr lang="en-US" sz="3200" dirty="0"/>
              <a:t>Details of studies conducted on </a:t>
            </a:r>
            <a:r>
              <a:rPr lang="en-US" sz="3200" i="1" dirty="0"/>
              <a:t>in vitro </a:t>
            </a:r>
            <a:r>
              <a:rPr lang="en-US" sz="3200" dirty="0"/>
              <a:t>models: </a:t>
            </a:r>
          </a:p>
        </p:txBody>
      </p:sp>
    </p:spTree>
    <p:extLst>
      <p:ext uri="{BB962C8B-B14F-4D97-AF65-F5344CB8AC3E}">
        <p14:creationId xmlns:p14="http://schemas.microsoft.com/office/powerpoint/2010/main" val="13763634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132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Yu Gothic</vt:lpstr>
      <vt:lpstr>Arial</vt:lpstr>
      <vt:lpstr>Calibri</vt:lpstr>
      <vt:lpstr>Calibri Light</vt:lpstr>
      <vt:lpstr>Times New Roman</vt:lpstr>
      <vt:lpstr>Office Theme</vt:lpstr>
      <vt:lpstr>think-cell Slide</vt:lpstr>
      <vt:lpstr>Project Title</vt:lpstr>
      <vt:lpstr>Type of research involved</vt:lpstr>
      <vt:lpstr>Aim and Objective(s)</vt:lpstr>
      <vt:lpstr>Groups and Treatment</vt:lpstr>
      <vt:lpstr>Methodology</vt:lpstr>
      <vt:lpstr>Summary of Animal requested </vt:lpstr>
      <vt:lpstr>Biological sampling and completion of experiment</vt:lpstr>
      <vt:lpstr>In vitro data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Prashanth</dc:creator>
  <cp:lastModifiedBy>Saravana Babu Chidambaram</cp:lastModifiedBy>
  <cp:revision>16</cp:revision>
  <dcterms:created xsi:type="dcterms:W3CDTF">2020-06-08T09:34:26Z</dcterms:created>
  <dcterms:modified xsi:type="dcterms:W3CDTF">2023-07-19T05:06:19Z</dcterms:modified>
</cp:coreProperties>
</file>